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9" roundtripDataSignature="AMtx7mgMAXhudCMm7Ac4zAlBlxg3LwtY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Medsys Medical Center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2" name="Google Shape;262;p10"/>
          <p:cNvCxnSpPr/>
          <p:nvPr/>
        </p:nvCxnSpPr>
        <p:spPr>
          <a:xfrm>
            <a:off x="2351405" y="11156315"/>
            <a:ext cx="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63" name="Google Shape;263;p10"/>
          <p:cNvSpPr/>
          <p:nvPr/>
        </p:nvSpPr>
        <p:spPr>
          <a:xfrm>
            <a:off x="2131694" y="1924208"/>
            <a:ext cx="1823086" cy="55720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Receive Patient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4" name="Google Shape;264;p10"/>
          <p:cNvCxnSpPr/>
          <p:nvPr/>
        </p:nvCxnSpPr>
        <p:spPr>
          <a:xfrm>
            <a:off x="2351405" y="11737340"/>
            <a:ext cx="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65" name="Google Shape;265;p10"/>
          <p:cNvSpPr/>
          <p:nvPr/>
        </p:nvSpPr>
        <p:spPr>
          <a:xfrm>
            <a:off x="2131694" y="3852863"/>
            <a:ext cx="1823086" cy="5969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Request to Ancillary, Medicines and Supplies using System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10"/>
          <p:cNvSpPr/>
          <p:nvPr/>
        </p:nvSpPr>
        <p:spPr>
          <a:xfrm>
            <a:off x="2131694" y="2900998"/>
            <a:ext cx="1823086" cy="5969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Carry-out Doctor’s Order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7" name="Google Shape;267;p10"/>
          <p:cNvCxnSpPr/>
          <p:nvPr/>
        </p:nvCxnSpPr>
        <p:spPr>
          <a:xfrm>
            <a:off x="2360930" y="12497435"/>
            <a:ext cx="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68" name="Google Shape;268;p10"/>
          <p:cNvSpPr/>
          <p:nvPr/>
        </p:nvSpPr>
        <p:spPr>
          <a:xfrm>
            <a:off x="1245870" y="245745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10"/>
          <p:cNvSpPr/>
          <p:nvPr/>
        </p:nvSpPr>
        <p:spPr>
          <a:xfrm>
            <a:off x="2755583" y="1083157"/>
            <a:ext cx="571500" cy="557206"/>
          </a:xfrm>
          <a:prstGeom prst="flowChartConnector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10"/>
          <p:cNvSpPr/>
          <p:nvPr/>
        </p:nvSpPr>
        <p:spPr>
          <a:xfrm>
            <a:off x="2156285" y="4734393"/>
            <a:ext cx="1773903" cy="728663"/>
          </a:xfrm>
          <a:prstGeom prst="flowChartDecision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Discharged?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1" name="Google Shape;271;p10"/>
          <p:cNvCxnSpPr>
            <a:stCxn id="269" idx="4"/>
            <a:endCxn id="263" idx="0"/>
          </p:cNvCxnSpPr>
          <p:nvPr/>
        </p:nvCxnSpPr>
        <p:spPr>
          <a:xfrm>
            <a:off x="3041333" y="1640363"/>
            <a:ext cx="1800" cy="283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72" name="Google Shape;272;p10"/>
          <p:cNvCxnSpPr>
            <a:stCxn id="263" idx="2"/>
            <a:endCxn id="266" idx="0"/>
          </p:cNvCxnSpPr>
          <p:nvPr/>
        </p:nvCxnSpPr>
        <p:spPr>
          <a:xfrm>
            <a:off x="3043237" y="2481414"/>
            <a:ext cx="0" cy="4197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73" name="Google Shape;273;p10"/>
          <p:cNvCxnSpPr>
            <a:stCxn id="266" idx="2"/>
            <a:endCxn id="265" idx="0"/>
          </p:cNvCxnSpPr>
          <p:nvPr/>
        </p:nvCxnSpPr>
        <p:spPr>
          <a:xfrm>
            <a:off x="3043237" y="3497898"/>
            <a:ext cx="0" cy="354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74" name="Google Shape;274;p10"/>
          <p:cNvCxnSpPr>
            <a:stCxn id="265" idx="2"/>
            <a:endCxn id="270" idx="0"/>
          </p:cNvCxnSpPr>
          <p:nvPr/>
        </p:nvCxnSpPr>
        <p:spPr>
          <a:xfrm>
            <a:off x="3043237" y="4449763"/>
            <a:ext cx="0" cy="2847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75" name="Google Shape;275;p10"/>
          <p:cNvSpPr/>
          <p:nvPr/>
        </p:nvSpPr>
        <p:spPr>
          <a:xfrm>
            <a:off x="2129962" y="5775567"/>
            <a:ext cx="1823086" cy="5969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Notify all Attending Physician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10"/>
          <p:cNvSpPr txBox="1"/>
          <p:nvPr/>
        </p:nvSpPr>
        <p:spPr>
          <a:xfrm>
            <a:off x="3840479" y="4654383"/>
            <a:ext cx="38861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10"/>
          <p:cNvSpPr txBox="1"/>
          <p:nvPr/>
        </p:nvSpPr>
        <p:spPr>
          <a:xfrm>
            <a:off x="3327083" y="5383165"/>
            <a:ext cx="38861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8" name="Google Shape;278;p10"/>
          <p:cNvCxnSpPr>
            <a:stCxn id="270" idx="2"/>
            <a:endCxn id="275" idx="0"/>
          </p:cNvCxnSpPr>
          <p:nvPr/>
        </p:nvCxnSpPr>
        <p:spPr>
          <a:xfrm flipH="1">
            <a:off x="3041437" y="5463056"/>
            <a:ext cx="1800" cy="312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79" name="Google Shape;279;p10"/>
          <p:cNvCxnSpPr>
            <a:stCxn id="270" idx="3"/>
            <a:endCxn id="266" idx="3"/>
          </p:cNvCxnSpPr>
          <p:nvPr/>
        </p:nvCxnSpPr>
        <p:spPr>
          <a:xfrm flipH="1" rot="10800000">
            <a:off x="3930188" y="3199425"/>
            <a:ext cx="24600" cy="1899300"/>
          </a:xfrm>
          <a:prstGeom prst="bentConnector3">
            <a:avLst>
              <a:gd fmla="val 2887773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80" name="Google Shape;280;p10"/>
          <p:cNvSpPr/>
          <p:nvPr/>
        </p:nvSpPr>
        <p:spPr>
          <a:xfrm>
            <a:off x="6873239" y="1924208"/>
            <a:ext cx="1823086" cy="5969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excess medication and supplies.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Request of home medication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10"/>
          <p:cNvSpPr/>
          <p:nvPr/>
        </p:nvSpPr>
        <p:spPr>
          <a:xfrm>
            <a:off x="6873239" y="2887201"/>
            <a:ext cx="1823086" cy="5969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Send Discharge Order to Billing and Ancillaries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10"/>
          <p:cNvSpPr/>
          <p:nvPr/>
        </p:nvSpPr>
        <p:spPr>
          <a:xfrm>
            <a:off x="7487430" y="3843604"/>
            <a:ext cx="571500" cy="557206"/>
          </a:xfrm>
          <a:prstGeom prst="flowChartConnector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83" name="Google Shape;283;p10"/>
          <p:cNvCxnSpPr>
            <a:stCxn id="275" idx="3"/>
            <a:endCxn id="280" idx="1"/>
          </p:cNvCxnSpPr>
          <p:nvPr/>
        </p:nvCxnSpPr>
        <p:spPr>
          <a:xfrm flipH="1" rot="10800000">
            <a:off x="3953048" y="2222617"/>
            <a:ext cx="2920200" cy="38514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84" name="Google Shape;284;p10"/>
          <p:cNvCxnSpPr>
            <a:stCxn id="280" idx="2"/>
            <a:endCxn id="281" idx="0"/>
          </p:cNvCxnSpPr>
          <p:nvPr/>
        </p:nvCxnSpPr>
        <p:spPr>
          <a:xfrm>
            <a:off x="7784782" y="2521108"/>
            <a:ext cx="0" cy="366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85" name="Google Shape;285;p10"/>
          <p:cNvCxnSpPr>
            <a:stCxn id="281" idx="2"/>
            <a:endCxn id="282" idx="0"/>
          </p:cNvCxnSpPr>
          <p:nvPr/>
        </p:nvCxnSpPr>
        <p:spPr>
          <a:xfrm flipH="1">
            <a:off x="7773082" y="3484101"/>
            <a:ext cx="11700" cy="359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86" name="Google Shape;286;p10"/>
          <p:cNvSpPr txBox="1"/>
          <p:nvPr/>
        </p:nvSpPr>
        <p:spPr>
          <a:xfrm>
            <a:off x="1017330" y="274320"/>
            <a:ext cx="984587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Nursing 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1" name="Google Shape;291;p11"/>
          <p:cNvCxnSpPr/>
          <p:nvPr/>
        </p:nvCxnSpPr>
        <p:spPr>
          <a:xfrm>
            <a:off x="2351405" y="11156315"/>
            <a:ext cx="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92" name="Google Shape;292;p11"/>
          <p:cNvSpPr/>
          <p:nvPr/>
        </p:nvSpPr>
        <p:spPr>
          <a:xfrm>
            <a:off x="4920614" y="2783363"/>
            <a:ext cx="1823086" cy="55720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Print/View Initial Bill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3" name="Google Shape;293;p11"/>
          <p:cNvCxnSpPr/>
          <p:nvPr/>
        </p:nvCxnSpPr>
        <p:spPr>
          <a:xfrm>
            <a:off x="2351405" y="11737340"/>
            <a:ext cx="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94" name="Google Shape;294;p11"/>
          <p:cNvSpPr/>
          <p:nvPr/>
        </p:nvSpPr>
        <p:spPr>
          <a:xfrm>
            <a:off x="4920614" y="3864928"/>
            <a:ext cx="1823086" cy="5969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 and finalized SOA</a:t>
            </a:r>
            <a:endParaRPr/>
          </a:p>
          <a:p>
            <a:pPr indent="-171450" lvl="1" marL="6286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Char char="-"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Discount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     Philhealth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     Doctor’s PF, etc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5" name="Google Shape;295;p11"/>
          <p:cNvCxnSpPr/>
          <p:nvPr/>
        </p:nvCxnSpPr>
        <p:spPr>
          <a:xfrm>
            <a:off x="2360930" y="12497435"/>
            <a:ext cx="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96" name="Google Shape;296;p11"/>
          <p:cNvSpPr/>
          <p:nvPr/>
        </p:nvSpPr>
        <p:spPr>
          <a:xfrm>
            <a:off x="5544503" y="923137"/>
            <a:ext cx="571500" cy="557206"/>
          </a:xfrm>
          <a:prstGeom prst="flowChartConnector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11"/>
          <p:cNvSpPr/>
          <p:nvPr/>
        </p:nvSpPr>
        <p:spPr>
          <a:xfrm>
            <a:off x="4932044" y="5092980"/>
            <a:ext cx="1773903" cy="728663"/>
          </a:xfrm>
          <a:prstGeom prst="flowChartDecision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Third Party Payor?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8" name="Google Shape;298;p11"/>
          <p:cNvCxnSpPr>
            <a:stCxn id="296" idx="4"/>
            <a:endCxn id="292" idx="0"/>
          </p:cNvCxnSpPr>
          <p:nvPr/>
        </p:nvCxnSpPr>
        <p:spPr>
          <a:xfrm>
            <a:off x="5830253" y="1480343"/>
            <a:ext cx="1800" cy="1302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99" name="Google Shape;299;p11"/>
          <p:cNvCxnSpPr>
            <a:stCxn id="292" idx="2"/>
            <a:endCxn id="294" idx="0"/>
          </p:cNvCxnSpPr>
          <p:nvPr/>
        </p:nvCxnSpPr>
        <p:spPr>
          <a:xfrm>
            <a:off x="5832157" y="3340569"/>
            <a:ext cx="0" cy="524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00" name="Google Shape;300;p11"/>
          <p:cNvCxnSpPr>
            <a:stCxn id="294" idx="2"/>
            <a:endCxn id="297" idx="0"/>
          </p:cNvCxnSpPr>
          <p:nvPr/>
        </p:nvCxnSpPr>
        <p:spPr>
          <a:xfrm flipH="1">
            <a:off x="5818957" y="4461828"/>
            <a:ext cx="13200" cy="631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01" name="Google Shape;301;p11"/>
          <p:cNvSpPr/>
          <p:nvPr/>
        </p:nvSpPr>
        <p:spPr>
          <a:xfrm>
            <a:off x="8500110" y="2022944"/>
            <a:ext cx="1823086" cy="5969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Print Final Bill (SOA), Discharge Clearance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and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 Patient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11"/>
          <p:cNvSpPr txBox="1"/>
          <p:nvPr/>
        </p:nvSpPr>
        <p:spPr>
          <a:xfrm>
            <a:off x="4537278" y="4854073"/>
            <a:ext cx="38861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11"/>
          <p:cNvSpPr txBox="1"/>
          <p:nvPr/>
        </p:nvSpPr>
        <p:spPr>
          <a:xfrm>
            <a:off x="6796797" y="4870714"/>
            <a:ext cx="38861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11"/>
          <p:cNvSpPr/>
          <p:nvPr/>
        </p:nvSpPr>
        <p:spPr>
          <a:xfrm>
            <a:off x="8511712" y="3118954"/>
            <a:ext cx="1823086" cy="5969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Give SOA  and  Request  Patient to Pay at the Cashier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11"/>
          <p:cNvSpPr/>
          <p:nvPr/>
        </p:nvSpPr>
        <p:spPr>
          <a:xfrm>
            <a:off x="8511712" y="4081947"/>
            <a:ext cx="1823086" cy="5969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Issue Official Receipt and Discharge Clearance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Advice Patient to submit Discharge Clearance to Nurse Station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11"/>
          <p:cNvSpPr/>
          <p:nvPr/>
        </p:nvSpPr>
        <p:spPr>
          <a:xfrm>
            <a:off x="9125903" y="5038350"/>
            <a:ext cx="571500" cy="557206"/>
          </a:xfrm>
          <a:prstGeom prst="flowChartConnector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07" name="Google Shape;307;p11"/>
          <p:cNvCxnSpPr>
            <a:stCxn id="304" idx="2"/>
            <a:endCxn id="305" idx="0"/>
          </p:cNvCxnSpPr>
          <p:nvPr/>
        </p:nvCxnSpPr>
        <p:spPr>
          <a:xfrm>
            <a:off x="9423255" y="3715854"/>
            <a:ext cx="0" cy="366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08" name="Google Shape;308;p11"/>
          <p:cNvCxnSpPr>
            <a:stCxn id="305" idx="2"/>
            <a:endCxn id="306" idx="0"/>
          </p:cNvCxnSpPr>
          <p:nvPr/>
        </p:nvCxnSpPr>
        <p:spPr>
          <a:xfrm flipH="1">
            <a:off x="9411555" y="4678847"/>
            <a:ext cx="11700" cy="359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09" name="Google Shape;309;p11"/>
          <p:cNvSpPr txBox="1"/>
          <p:nvPr/>
        </p:nvSpPr>
        <p:spPr>
          <a:xfrm>
            <a:off x="858320" y="274320"/>
            <a:ext cx="9845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Billing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11"/>
          <p:cNvSpPr/>
          <p:nvPr/>
        </p:nvSpPr>
        <p:spPr>
          <a:xfrm>
            <a:off x="1586863" y="1744341"/>
            <a:ext cx="1823086" cy="55720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 LOA coverage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11"/>
          <p:cNvSpPr/>
          <p:nvPr/>
        </p:nvSpPr>
        <p:spPr>
          <a:xfrm>
            <a:off x="1584569" y="3629058"/>
            <a:ext cx="1823086" cy="55720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Compute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and ask patient to pay at the cashier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11"/>
          <p:cNvSpPr/>
          <p:nvPr/>
        </p:nvSpPr>
        <p:spPr>
          <a:xfrm>
            <a:off x="1609723" y="2597314"/>
            <a:ext cx="1773903" cy="728663"/>
          </a:xfrm>
          <a:prstGeom prst="flowChartDecision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 excess?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11"/>
          <p:cNvSpPr txBox="1"/>
          <p:nvPr/>
        </p:nvSpPr>
        <p:spPr>
          <a:xfrm>
            <a:off x="2903218" y="3156853"/>
            <a:ext cx="38861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11"/>
          <p:cNvSpPr/>
          <p:nvPr/>
        </p:nvSpPr>
        <p:spPr>
          <a:xfrm>
            <a:off x="1583400" y="4526243"/>
            <a:ext cx="1823086" cy="55720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 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ayment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11"/>
          <p:cNvSpPr/>
          <p:nvPr/>
        </p:nvSpPr>
        <p:spPr>
          <a:xfrm>
            <a:off x="1583400" y="5323377"/>
            <a:ext cx="1823086" cy="55720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ssue Discharge Clearance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6" name="Google Shape;316;p11"/>
          <p:cNvCxnSpPr>
            <a:stCxn id="310" idx="2"/>
            <a:endCxn id="312" idx="0"/>
          </p:cNvCxnSpPr>
          <p:nvPr/>
        </p:nvCxnSpPr>
        <p:spPr>
          <a:xfrm flipH="1">
            <a:off x="2496606" y="2301547"/>
            <a:ext cx="1800" cy="295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17" name="Google Shape;317;p11"/>
          <p:cNvCxnSpPr>
            <a:stCxn id="312" idx="2"/>
            <a:endCxn id="311" idx="0"/>
          </p:cNvCxnSpPr>
          <p:nvPr/>
        </p:nvCxnSpPr>
        <p:spPr>
          <a:xfrm flipH="1">
            <a:off x="2496075" y="3325977"/>
            <a:ext cx="600" cy="303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18" name="Google Shape;318;p11"/>
          <p:cNvCxnSpPr>
            <a:stCxn id="311" idx="2"/>
            <a:endCxn id="314" idx="0"/>
          </p:cNvCxnSpPr>
          <p:nvPr/>
        </p:nvCxnSpPr>
        <p:spPr>
          <a:xfrm flipH="1">
            <a:off x="2494912" y="4186264"/>
            <a:ext cx="1200" cy="339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19" name="Google Shape;319;p11"/>
          <p:cNvCxnSpPr>
            <a:stCxn id="314" idx="2"/>
            <a:endCxn id="315" idx="0"/>
          </p:cNvCxnSpPr>
          <p:nvPr/>
        </p:nvCxnSpPr>
        <p:spPr>
          <a:xfrm>
            <a:off x="2494943" y="5083449"/>
            <a:ext cx="0" cy="240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20" name="Google Shape;320;p11"/>
          <p:cNvSpPr/>
          <p:nvPr/>
        </p:nvSpPr>
        <p:spPr>
          <a:xfrm>
            <a:off x="2200910" y="6086470"/>
            <a:ext cx="571500" cy="557206"/>
          </a:xfrm>
          <a:prstGeom prst="flowChartConnector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21" name="Google Shape;321;p11"/>
          <p:cNvCxnSpPr>
            <a:stCxn id="297" idx="1"/>
            <a:endCxn id="310" idx="3"/>
          </p:cNvCxnSpPr>
          <p:nvPr/>
        </p:nvCxnSpPr>
        <p:spPr>
          <a:xfrm rot="10800000">
            <a:off x="3409844" y="2022912"/>
            <a:ext cx="1522200" cy="34344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22" name="Google Shape;322;p11"/>
          <p:cNvCxnSpPr>
            <a:stCxn id="297" idx="3"/>
            <a:endCxn id="301" idx="1"/>
          </p:cNvCxnSpPr>
          <p:nvPr/>
        </p:nvCxnSpPr>
        <p:spPr>
          <a:xfrm flipH="1" rot="10800000">
            <a:off x="6705947" y="2321412"/>
            <a:ext cx="1794300" cy="31359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23" name="Google Shape;323;p11"/>
          <p:cNvCxnSpPr>
            <a:stCxn id="301" idx="2"/>
          </p:cNvCxnSpPr>
          <p:nvPr/>
        </p:nvCxnSpPr>
        <p:spPr>
          <a:xfrm>
            <a:off x="9411653" y="2619844"/>
            <a:ext cx="11700" cy="499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24" name="Google Shape;324;p11"/>
          <p:cNvCxnSpPr>
            <a:stCxn id="312" idx="1"/>
            <a:endCxn id="315" idx="1"/>
          </p:cNvCxnSpPr>
          <p:nvPr/>
        </p:nvCxnSpPr>
        <p:spPr>
          <a:xfrm flipH="1">
            <a:off x="1583323" y="2961646"/>
            <a:ext cx="26400" cy="2640300"/>
          </a:xfrm>
          <a:prstGeom prst="bentConnector3">
            <a:avLst>
              <a:gd fmla="val 2004705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25" name="Google Shape;325;p11"/>
          <p:cNvCxnSpPr>
            <a:stCxn id="315" idx="2"/>
          </p:cNvCxnSpPr>
          <p:nvPr/>
        </p:nvCxnSpPr>
        <p:spPr>
          <a:xfrm>
            <a:off x="2494943" y="5880583"/>
            <a:ext cx="0" cy="183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26" name="Google Shape;326;p11"/>
          <p:cNvSpPr/>
          <p:nvPr/>
        </p:nvSpPr>
        <p:spPr>
          <a:xfrm>
            <a:off x="4868400" y="1744341"/>
            <a:ext cx="1823086" cy="55720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 Discharge Order Clearing Status of Ancillaries. Make a follow-up call if necessary.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11"/>
          <p:cNvSpPr txBox="1"/>
          <p:nvPr/>
        </p:nvSpPr>
        <p:spPr>
          <a:xfrm>
            <a:off x="1767237" y="3131268"/>
            <a:ext cx="38861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2" name="Google Shape;332;p12"/>
          <p:cNvCxnSpPr/>
          <p:nvPr/>
        </p:nvCxnSpPr>
        <p:spPr>
          <a:xfrm>
            <a:off x="2351405" y="11156315"/>
            <a:ext cx="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333" name="Google Shape;333;p12"/>
          <p:cNvSpPr/>
          <p:nvPr/>
        </p:nvSpPr>
        <p:spPr>
          <a:xfrm>
            <a:off x="4444164" y="2404085"/>
            <a:ext cx="1823086" cy="55720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Receives Discharge Clearance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Send discharge result and disposition to Admitting (for final discharge)</a:t>
            </a:r>
            <a:endParaRPr/>
          </a:p>
        </p:txBody>
      </p:sp>
      <p:cxnSp>
        <p:nvCxnSpPr>
          <p:cNvPr id="334" name="Google Shape;334;p12"/>
          <p:cNvCxnSpPr/>
          <p:nvPr/>
        </p:nvCxnSpPr>
        <p:spPr>
          <a:xfrm>
            <a:off x="2351405" y="11737340"/>
            <a:ext cx="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335" name="Google Shape;335;p12"/>
          <p:cNvSpPr/>
          <p:nvPr/>
        </p:nvSpPr>
        <p:spPr>
          <a:xfrm>
            <a:off x="4439702" y="4009821"/>
            <a:ext cx="1823086" cy="5969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Escort the Patient to the Admitting Office and submit the Discharge Clearance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36" name="Google Shape;336;p12"/>
          <p:cNvCxnSpPr/>
          <p:nvPr/>
        </p:nvCxnSpPr>
        <p:spPr>
          <a:xfrm>
            <a:off x="2360930" y="12497435"/>
            <a:ext cx="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337" name="Google Shape;337;p12"/>
          <p:cNvSpPr/>
          <p:nvPr/>
        </p:nvSpPr>
        <p:spPr>
          <a:xfrm>
            <a:off x="1245870" y="245745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12"/>
          <p:cNvSpPr/>
          <p:nvPr/>
        </p:nvSpPr>
        <p:spPr>
          <a:xfrm>
            <a:off x="5068053" y="1540867"/>
            <a:ext cx="571500" cy="557206"/>
          </a:xfrm>
          <a:prstGeom prst="flowChartConnector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39" name="Google Shape;339;p12"/>
          <p:cNvCxnSpPr>
            <a:endCxn id="333" idx="0"/>
          </p:cNvCxnSpPr>
          <p:nvPr/>
        </p:nvCxnSpPr>
        <p:spPr>
          <a:xfrm>
            <a:off x="5353907" y="2120285"/>
            <a:ext cx="1800" cy="283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40" name="Google Shape;340;p12"/>
          <p:cNvCxnSpPr/>
          <p:nvPr/>
        </p:nvCxnSpPr>
        <p:spPr>
          <a:xfrm>
            <a:off x="5326654" y="5533807"/>
            <a:ext cx="0" cy="28463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41" name="Google Shape;341;p12"/>
          <p:cNvSpPr/>
          <p:nvPr/>
        </p:nvSpPr>
        <p:spPr>
          <a:xfrm>
            <a:off x="4439702" y="5818437"/>
            <a:ext cx="1823086" cy="596899"/>
          </a:xfrm>
          <a:prstGeom prst="flowChartTerminator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Documentation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12"/>
          <p:cNvSpPr txBox="1"/>
          <p:nvPr/>
        </p:nvSpPr>
        <p:spPr>
          <a:xfrm>
            <a:off x="403716" y="468125"/>
            <a:ext cx="9845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Nursing 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12"/>
          <p:cNvSpPr/>
          <p:nvPr/>
        </p:nvSpPr>
        <p:spPr>
          <a:xfrm>
            <a:off x="4439702" y="3212476"/>
            <a:ext cx="1823086" cy="55720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Issue Gate Pass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12"/>
          <p:cNvSpPr/>
          <p:nvPr/>
        </p:nvSpPr>
        <p:spPr>
          <a:xfrm>
            <a:off x="4439702" y="4914129"/>
            <a:ext cx="1823086" cy="5969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Submit the Gate Pass to Security Guard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45" name="Google Shape;345;p12"/>
          <p:cNvCxnSpPr>
            <a:stCxn id="333" idx="2"/>
            <a:endCxn id="343" idx="0"/>
          </p:cNvCxnSpPr>
          <p:nvPr/>
        </p:nvCxnSpPr>
        <p:spPr>
          <a:xfrm flipH="1">
            <a:off x="5351207" y="2961291"/>
            <a:ext cx="4500" cy="251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46" name="Google Shape;346;p12"/>
          <p:cNvCxnSpPr>
            <a:stCxn id="343" idx="2"/>
            <a:endCxn id="335" idx="0"/>
          </p:cNvCxnSpPr>
          <p:nvPr/>
        </p:nvCxnSpPr>
        <p:spPr>
          <a:xfrm>
            <a:off x="5351245" y="3769682"/>
            <a:ext cx="0" cy="240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47" name="Google Shape;347;p12"/>
          <p:cNvCxnSpPr>
            <a:stCxn id="335" idx="2"/>
            <a:endCxn id="344" idx="0"/>
          </p:cNvCxnSpPr>
          <p:nvPr/>
        </p:nvCxnSpPr>
        <p:spPr>
          <a:xfrm>
            <a:off x="5351245" y="4606721"/>
            <a:ext cx="0" cy="30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13"/>
          <p:cNvSpPr txBox="1"/>
          <p:nvPr>
            <p:ph type="ctrTitle"/>
          </p:nvPr>
        </p:nvSpPr>
        <p:spPr>
          <a:xfrm>
            <a:off x="1416420" y="1703280"/>
            <a:ext cx="9144000" cy="41273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en-US" sz="4800"/>
              <a:t>INVENTORY PROCESS FLOW</a:t>
            </a:r>
            <a:endParaRPr b="1" sz="4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7" name="Google Shape;357;p14"/>
          <p:cNvCxnSpPr/>
          <p:nvPr/>
        </p:nvCxnSpPr>
        <p:spPr>
          <a:xfrm>
            <a:off x="2351405" y="11156315"/>
            <a:ext cx="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358" name="Google Shape;358;p14"/>
          <p:cNvSpPr/>
          <p:nvPr/>
        </p:nvSpPr>
        <p:spPr>
          <a:xfrm>
            <a:off x="2957194" y="1515481"/>
            <a:ext cx="1832322" cy="533241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1"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REQUEST FOR STOCK REPLENISHMENT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Departments submit inventory requests based on their needs.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59" name="Google Shape;359;p14"/>
          <p:cNvCxnSpPr/>
          <p:nvPr/>
        </p:nvCxnSpPr>
        <p:spPr>
          <a:xfrm>
            <a:off x="2351405" y="11737340"/>
            <a:ext cx="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360" name="Google Shape;360;p14"/>
          <p:cNvSpPr/>
          <p:nvPr/>
        </p:nvSpPr>
        <p:spPr>
          <a:xfrm>
            <a:off x="2957194" y="3513986"/>
            <a:ext cx="1823086" cy="596898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 REQUEST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Warehouse / Pharmacy</a:t>
            </a: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/ CSSD to process the request on the system.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printout will be produced.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61" name="Google Shape;361;p14"/>
          <p:cNvCxnSpPr/>
          <p:nvPr/>
        </p:nvCxnSpPr>
        <p:spPr>
          <a:xfrm>
            <a:off x="2360930" y="12497435"/>
            <a:ext cx="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362" name="Google Shape;362;p14"/>
          <p:cNvSpPr/>
          <p:nvPr/>
        </p:nvSpPr>
        <p:spPr>
          <a:xfrm>
            <a:off x="1245870" y="245745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14"/>
          <p:cNvSpPr/>
          <p:nvPr/>
        </p:nvSpPr>
        <p:spPr>
          <a:xfrm>
            <a:off x="3581083" y="674430"/>
            <a:ext cx="571500" cy="557206"/>
          </a:xfrm>
          <a:prstGeom prst="flowChartConnector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64" name="Google Shape;364;p14"/>
          <p:cNvCxnSpPr>
            <a:stCxn id="363" idx="4"/>
            <a:endCxn id="358" idx="0"/>
          </p:cNvCxnSpPr>
          <p:nvPr/>
        </p:nvCxnSpPr>
        <p:spPr>
          <a:xfrm>
            <a:off x="3866833" y="1231636"/>
            <a:ext cx="6600" cy="283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65" name="Google Shape;365;p14"/>
          <p:cNvCxnSpPr>
            <a:stCxn id="358" idx="2"/>
          </p:cNvCxnSpPr>
          <p:nvPr/>
        </p:nvCxnSpPr>
        <p:spPr>
          <a:xfrm flipH="1">
            <a:off x="3864355" y="2048722"/>
            <a:ext cx="9000" cy="391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66" name="Google Shape;366;p14"/>
          <p:cNvCxnSpPr>
            <a:endCxn id="360" idx="0"/>
          </p:cNvCxnSpPr>
          <p:nvPr/>
        </p:nvCxnSpPr>
        <p:spPr>
          <a:xfrm>
            <a:off x="3868737" y="3159086"/>
            <a:ext cx="0" cy="354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67" name="Google Shape;367;p14"/>
          <p:cNvCxnSpPr>
            <a:stCxn id="360" idx="2"/>
          </p:cNvCxnSpPr>
          <p:nvPr/>
        </p:nvCxnSpPr>
        <p:spPr>
          <a:xfrm>
            <a:off x="3868737" y="4110884"/>
            <a:ext cx="0" cy="369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68" name="Google Shape;368;p14"/>
          <p:cNvSpPr/>
          <p:nvPr/>
        </p:nvSpPr>
        <p:spPr>
          <a:xfrm>
            <a:off x="2960657" y="4500290"/>
            <a:ext cx="1823086" cy="615479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CLAIM ITEMS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Requesting department to claim items requested.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sign a receiving copy.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14"/>
          <p:cNvSpPr/>
          <p:nvPr/>
        </p:nvSpPr>
        <p:spPr>
          <a:xfrm>
            <a:off x="7279639" y="1515481"/>
            <a:ext cx="1823086" cy="5969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PURCHASE REQUEST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Warehouse / Pharmacy</a:t>
            </a: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/ CSSD to make a purchase request  and submit to Purchasing Department for approval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14"/>
          <p:cNvSpPr/>
          <p:nvPr/>
        </p:nvSpPr>
        <p:spPr>
          <a:xfrm>
            <a:off x="7287259" y="3697509"/>
            <a:ext cx="1823086" cy="596897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PURCHASE ORDER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Purchasing Department to make a purchase order and submit to supplier.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printout will be produced.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14"/>
          <p:cNvSpPr/>
          <p:nvPr/>
        </p:nvSpPr>
        <p:spPr>
          <a:xfrm>
            <a:off x="7947170" y="5853107"/>
            <a:ext cx="571500" cy="557206"/>
          </a:xfrm>
          <a:prstGeom prst="flowChartConnector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72" name="Google Shape;372;p14"/>
          <p:cNvCxnSpPr>
            <a:stCxn id="373" idx="3"/>
            <a:endCxn id="369" idx="1"/>
          </p:cNvCxnSpPr>
          <p:nvPr/>
        </p:nvCxnSpPr>
        <p:spPr>
          <a:xfrm flipH="1" rot="10800000">
            <a:off x="4759152" y="1813797"/>
            <a:ext cx="2520600" cy="994800"/>
          </a:xfrm>
          <a:prstGeom prst="bentConnector3">
            <a:avLst>
              <a:gd fmla="val 49998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74" name="Google Shape;374;p14"/>
          <p:cNvCxnSpPr>
            <a:stCxn id="369" idx="2"/>
          </p:cNvCxnSpPr>
          <p:nvPr/>
        </p:nvCxnSpPr>
        <p:spPr>
          <a:xfrm>
            <a:off x="8191182" y="2112381"/>
            <a:ext cx="0" cy="409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75" name="Google Shape;375;p14"/>
          <p:cNvCxnSpPr/>
          <p:nvPr/>
        </p:nvCxnSpPr>
        <p:spPr>
          <a:xfrm>
            <a:off x="8232920" y="5495768"/>
            <a:ext cx="0" cy="369889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76" name="Google Shape;376;p14"/>
          <p:cNvSpPr txBox="1"/>
          <p:nvPr/>
        </p:nvSpPr>
        <p:spPr>
          <a:xfrm>
            <a:off x="1017330" y="274320"/>
            <a:ext cx="984587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14"/>
          <p:cNvSpPr txBox="1"/>
          <p:nvPr/>
        </p:nvSpPr>
        <p:spPr>
          <a:xfrm>
            <a:off x="4789516" y="2522107"/>
            <a:ext cx="38861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14"/>
          <p:cNvSpPr txBox="1"/>
          <p:nvPr/>
        </p:nvSpPr>
        <p:spPr>
          <a:xfrm>
            <a:off x="3970047" y="3084102"/>
            <a:ext cx="38861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3" name="Google Shape;373;p14"/>
          <p:cNvSpPr/>
          <p:nvPr/>
        </p:nvSpPr>
        <p:spPr>
          <a:xfrm>
            <a:off x="2985249" y="2444266"/>
            <a:ext cx="1773903" cy="728663"/>
          </a:xfrm>
          <a:prstGeom prst="flowChartDecision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Stocks Available?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79" name="Google Shape;379;p14"/>
          <p:cNvCxnSpPr/>
          <p:nvPr/>
        </p:nvCxnSpPr>
        <p:spPr>
          <a:xfrm>
            <a:off x="3864407" y="5106045"/>
            <a:ext cx="0" cy="39913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80" name="Google Shape;380;p14"/>
          <p:cNvSpPr/>
          <p:nvPr/>
        </p:nvSpPr>
        <p:spPr>
          <a:xfrm>
            <a:off x="3581083" y="5512795"/>
            <a:ext cx="571500" cy="557206"/>
          </a:xfrm>
          <a:prstGeom prst="flowChartConnector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p14"/>
          <p:cNvSpPr/>
          <p:nvPr/>
        </p:nvSpPr>
        <p:spPr>
          <a:xfrm>
            <a:off x="7307694" y="2543694"/>
            <a:ext cx="1773903" cy="728663"/>
          </a:xfrm>
          <a:prstGeom prst="flowChartDecision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Approved?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82" name="Google Shape;382;p14"/>
          <p:cNvCxnSpPr/>
          <p:nvPr/>
        </p:nvCxnSpPr>
        <p:spPr>
          <a:xfrm>
            <a:off x="8195944" y="3272357"/>
            <a:ext cx="0" cy="40972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83" name="Google Shape;383;p14"/>
          <p:cNvSpPr txBox="1"/>
          <p:nvPr/>
        </p:nvSpPr>
        <p:spPr>
          <a:xfrm>
            <a:off x="8206079" y="3217019"/>
            <a:ext cx="38861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14"/>
          <p:cNvSpPr/>
          <p:nvPr/>
        </p:nvSpPr>
        <p:spPr>
          <a:xfrm>
            <a:off x="7317739" y="4731045"/>
            <a:ext cx="1823086" cy="77413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RECORD RECEIVE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Warehouse / Pharmacy / CSSD to record the received deliveries.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 copy together with the Invoice from supplier to be submitted to Accounting dept. for AP preparation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85" name="Google Shape;385;p14"/>
          <p:cNvCxnSpPr/>
          <p:nvPr/>
        </p:nvCxnSpPr>
        <p:spPr>
          <a:xfrm>
            <a:off x="8225300" y="4294406"/>
            <a:ext cx="0" cy="40972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86" name="Google Shape;386;p14"/>
          <p:cNvSpPr txBox="1"/>
          <p:nvPr/>
        </p:nvSpPr>
        <p:spPr>
          <a:xfrm>
            <a:off x="8828405" y="2549020"/>
            <a:ext cx="38861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/>
          </a:p>
        </p:txBody>
      </p:sp>
      <p:cxnSp>
        <p:nvCxnSpPr>
          <p:cNvPr id="387" name="Google Shape;387;p14"/>
          <p:cNvCxnSpPr>
            <a:stCxn id="381" idx="3"/>
            <a:endCxn id="369" idx="3"/>
          </p:cNvCxnSpPr>
          <p:nvPr/>
        </p:nvCxnSpPr>
        <p:spPr>
          <a:xfrm flipH="1" rot="10800000">
            <a:off x="9081597" y="1813926"/>
            <a:ext cx="21000" cy="1094100"/>
          </a:xfrm>
          <a:prstGeom prst="bentConnector3">
            <a:avLst>
              <a:gd fmla="val 1189181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b="1"/>
          </a:p>
        </p:txBody>
      </p:sp>
      <p:sp>
        <p:nvSpPr>
          <p:cNvPr id="90" name="Google Shape;90;p2"/>
          <p:cNvSpPr txBox="1"/>
          <p:nvPr>
            <p:ph idx="1" type="body"/>
          </p:nvPr>
        </p:nvSpPr>
        <p:spPr>
          <a:xfrm>
            <a:off x="3189248" y="1825625"/>
            <a:ext cx="8164551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/>
              <a:t>     Out-Patient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/>
              <a:t>     Emergency Room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/>
              <a:t>     In-Patient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/>
        </p:nvSpPr>
        <p:spPr>
          <a:xfrm>
            <a:off x="2801149" y="2141222"/>
            <a:ext cx="641757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Out-Patient Process</a:t>
            </a:r>
            <a:endParaRPr/>
          </a:p>
        </p:txBody>
      </p:sp>
      <p:sp>
        <p:nvSpPr>
          <p:cNvPr id="96" name="Google Shape;96;p3"/>
          <p:cNvSpPr txBox="1"/>
          <p:nvPr/>
        </p:nvSpPr>
        <p:spPr>
          <a:xfrm>
            <a:off x="1524000" y="2910663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Registration to Discharge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"/>
          <p:cNvSpPr/>
          <p:nvPr/>
        </p:nvSpPr>
        <p:spPr>
          <a:xfrm>
            <a:off x="5866439" y="1129175"/>
            <a:ext cx="1668182" cy="728662"/>
          </a:xfrm>
          <a:prstGeom prst="flowChartTerminator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Patient arrives &amp;</a:t>
            </a:r>
            <a:endParaRPr b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 Doctor’s Prescription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4"/>
          <p:cNvSpPr/>
          <p:nvPr/>
        </p:nvSpPr>
        <p:spPr>
          <a:xfrm>
            <a:off x="5807236" y="2215481"/>
            <a:ext cx="1773903" cy="728663"/>
          </a:xfrm>
          <a:prstGeom prst="flowChartDecision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Third-Party Payor?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4"/>
          <p:cNvSpPr/>
          <p:nvPr/>
        </p:nvSpPr>
        <p:spPr>
          <a:xfrm>
            <a:off x="8321890" y="1329757"/>
            <a:ext cx="1823086" cy="55720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Encode Patient’s Information and Ancillary Procedures requested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Generate Cash Slip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4"/>
          <p:cNvSpPr/>
          <p:nvPr/>
        </p:nvSpPr>
        <p:spPr>
          <a:xfrm>
            <a:off x="8321890" y="2184535"/>
            <a:ext cx="1823086" cy="55720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Request Patient to Pay at the Cashier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4"/>
          <p:cNvSpPr/>
          <p:nvPr/>
        </p:nvSpPr>
        <p:spPr>
          <a:xfrm>
            <a:off x="3258352" y="3189842"/>
            <a:ext cx="1823086" cy="55720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Generate Charge Slip and attached the LOA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4"/>
          <p:cNvSpPr/>
          <p:nvPr/>
        </p:nvSpPr>
        <p:spPr>
          <a:xfrm>
            <a:off x="8335142" y="2905641"/>
            <a:ext cx="1773903" cy="728663"/>
          </a:xfrm>
          <a:prstGeom prst="flowChartDecision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 Discount?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4"/>
          <p:cNvSpPr txBox="1"/>
          <p:nvPr/>
        </p:nvSpPr>
        <p:spPr>
          <a:xfrm>
            <a:off x="2987862" y="1316797"/>
            <a:ext cx="38861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4"/>
          <p:cNvSpPr txBox="1"/>
          <p:nvPr/>
        </p:nvSpPr>
        <p:spPr>
          <a:xfrm>
            <a:off x="5528154" y="2114615"/>
            <a:ext cx="38861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4"/>
          <p:cNvSpPr/>
          <p:nvPr/>
        </p:nvSpPr>
        <p:spPr>
          <a:xfrm>
            <a:off x="3279215" y="1299174"/>
            <a:ext cx="1773903" cy="728663"/>
          </a:xfrm>
          <a:prstGeom prst="flowChartDecision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 LOA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4"/>
          <p:cNvSpPr/>
          <p:nvPr/>
        </p:nvSpPr>
        <p:spPr>
          <a:xfrm>
            <a:off x="3249963" y="2253114"/>
            <a:ext cx="1823086" cy="55720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Encode Patient’s Information and Ancillary Procedures requested &amp; TPP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4"/>
          <p:cNvSpPr/>
          <p:nvPr/>
        </p:nvSpPr>
        <p:spPr>
          <a:xfrm>
            <a:off x="3266741" y="4126570"/>
            <a:ext cx="1823086" cy="55720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 patient to go to  Ancillary Department for the procedure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4"/>
          <p:cNvSpPr/>
          <p:nvPr/>
        </p:nvSpPr>
        <p:spPr>
          <a:xfrm>
            <a:off x="3895821" y="4997968"/>
            <a:ext cx="540689" cy="557206"/>
          </a:xfrm>
          <a:prstGeom prst="flowChartOffpageConnector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/>
          </a:p>
        </p:txBody>
      </p:sp>
      <p:sp>
        <p:nvSpPr>
          <p:cNvPr id="113" name="Google Shape;113;p4"/>
          <p:cNvSpPr txBox="1"/>
          <p:nvPr/>
        </p:nvSpPr>
        <p:spPr>
          <a:xfrm>
            <a:off x="4324834" y="1976115"/>
            <a:ext cx="38861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/>
          <p:cNvSpPr txBox="1"/>
          <p:nvPr/>
        </p:nvSpPr>
        <p:spPr>
          <a:xfrm>
            <a:off x="7390645" y="2046035"/>
            <a:ext cx="38861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4"/>
          <p:cNvSpPr/>
          <p:nvPr/>
        </p:nvSpPr>
        <p:spPr>
          <a:xfrm>
            <a:off x="8314323" y="3853183"/>
            <a:ext cx="1823086" cy="55720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Patient present Senior/PWD ID; Cashier do the discounting then Inform patient the total amount to be paid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4"/>
          <p:cNvSpPr/>
          <p:nvPr/>
        </p:nvSpPr>
        <p:spPr>
          <a:xfrm>
            <a:off x="8327575" y="4683776"/>
            <a:ext cx="1823086" cy="55720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 Cash Slip in MEDSYS.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Request Patient to present Cash Slip and OR to Ancillary Department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4"/>
          <p:cNvSpPr/>
          <p:nvPr/>
        </p:nvSpPr>
        <p:spPr>
          <a:xfrm>
            <a:off x="1087662" y="1384902"/>
            <a:ext cx="1823086" cy="55720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Request Patient to go at HMO section to get LOA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8" name="Google Shape;118;p4"/>
          <p:cNvCxnSpPr>
            <a:stCxn id="101" idx="2"/>
            <a:endCxn id="102" idx="0"/>
          </p:cNvCxnSpPr>
          <p:nvPr/>
        </p:nvCxnSpPr>
        <p:spPr>
          <a:xfrm flipH="1">
            <a:off x="6694230" y="1857837"/>
            <a:ext cx="6300" cy="357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9" name="Google Shape;119;p4"/>
          <p:cNvCxnSpPr>
            <a:stCxn id="109" idx="2"/>
            <a:endCxn id="110" idx="0"/>
          </p:cNvCxnSpPr>
          <p:nvPr/>
        </p:nvCxnSpPr>
        <p:spPr>
          <a:xfrm flipH="1">
            <a:off x="4161367" y="2027837"/>
            <a:ext cx="4800" cy="225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0" name="Google Shape;120;p4"/>
          <p:cNvCxnSpPr>
            <a:stCxn id="110" idx="2"/>
            <a:endCxn id="105" idx="0"/>
          </p:cNvCxnSpPr>
          <p:nvPr/>
        </p:nvCxnSpPr>
        <p:spPr>
          <a:xfrm>
            <a:off x="4161506" y="2810320"/>
            <a:ext cx="8400" cy="379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1" name="Google Shape;121;p4"/>
          <p:cNvCxnSpPr>
            <a:stCxn id="105" idx="2"/>
            <a:endCxn id="111" idx="0"/>
          </p:cNvCxnSpPr>
          <p:nvPr/>
        </p:nvCxnSpPr>
        <p:spPr>
          <a:xfrm>
            <a:off x="4169895" y="3747048"/>
            <a:ext cx="8400" cy="379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2" name="Google Shape;122;p4"/>
          <p:cNvCxnSpPr>
            <a:stCxn id="111" idx="2"/>
          </p:cNvCxnSpPr>
          <p:nvPr/>
        </p:nvCxnSpPr>
        <p:spPr>
          <a:xfrm>
            <a:off x="4178284" y="4683776"/>
            <a:ext cx="0" cy="2787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3" name="Google Shape;123;p4"/>
          <p:cNvCxnSpPr>
            <a:stCxn id="103" idx="2"/>
            <a:endCxn id="104" idx="0"/>
          </p:cNvCxnSpPr>
          <p:nvPr/>
        </p:nvCxnSpPr>
        <p:spPr>
          <a:xfrm>
            <a:off x="9233433" y="1886963"/>
            <a:ext cx="0" cy="297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4" name="Google Shape;124;p4"/>
          <p:cNvCxnSpPr>
            <a:stCxn id="104" idx="2"/>
            <a:endCxn id="106" idx="0"/>
          </p:cNvCxnSpPr>
          <p:nvPr/>
        </p:nvCxnSpPr>
        <p:spPr>
          <a:xfrm flipH="1">
            <a:off x="9222033" y="2741741"/>
            <a:ext cx="11400" cy="163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5" name="Google Shape;125;p4"/>
          <p:cNvCxnSpPr>
            <a:stCxn id="106" idx="2"/>
            <a:endCxn id="115" idx="0"/>
          </p:cNvCxnSpPr>
          <p:nvPr/>
        </p:nvCxnSpPr>
        <p:spPr>
          <a:xfrm>
            <a:off x="9222094" y="3634304"/>
            <a:ext cx="3900" cy="219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6" name="Google Shape;126;p4"/>
          <p:cNvCxnSpPr>
            <a:stCxn id="115" idx="2"/>
            <a:endCxn id="116" idx="0"/>
          </p:cNvCxnSpPr>
          <p:nvPr/>
        </p:nvCxnSpPr>
        <p:spPr>
          <a:xfrm>
            <a:off x="9225866" y="4410389"/>
            <a:ext cx="13200" cy="273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7" name="Google Shape;127;p4"/>
          <p:cNvCxnSpPr>
            <a:stCxn id="102" idx="3"/>
            <a:endCxn id="103" idx="1"/>
          </p:cNvCxnSpPr>
          <p:nvPr/>
        </p:nvCxnSpPr>
        <p:spPr>
          <a:xfrm flipH="1" rot="10800000">
            <a:off x="7581139" y="1608413"/>
            <a:ext cx="740700" cy="9714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8" name="Google Shape;128;p4"/>
          <p:cNvCxnSpPr>
            <a:stCxn id="102" idx="1"/>
            <a:endCxn id="109" idx="3"/>
          </p:cNvCxnSpPr>
          <p:nvPr/>
        </p:nvCxnSpPr>
        <p:spPr>
          <a:xfrm rot="10800000">
            <a:off x="5053036" y="1663613"/>
            <a:ext cx="754200" cy="9162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9" name="Google Shape;129;p4"/>
          <p:cNvCxnSpPr>
            <a:stCxn id="109" idx="1"/>
            <a:endCxn id="117" idx="3"/>
          </p:cNvCxnSpPr>
          <p:nvPr/>
        </p:nvCxnSpPr>
        <p:spPr>
          <a:xfrm rot="10800000">
            <a:off x="2910815" y="1663506"/>
            <a:ext cx="3684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30" name="Google Shape;130;p4"/>
          <p:cNvSpPr txBox="1"/>
          <p:nvPr/>
        </p:nvSpPr>
        <p:spPr>
          <a:xfrm>
            <a:off x="9473146" y="3521205"/>
            <a:ext cx="38861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4"/>
          <p:cNvSpPr txBox="1"/>
          <p:nvPr/>
        </p:nvSpPr>
        <p:spPr>
          <a:xfrm>
            <a:off x="10109045" y="2912843"/>
            <a:ext cx="38861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2" name="Google Shape;132;p4"/>
          <p:cNvCxnSpPr>
            <a:stCxn id="106" idx="3"/>
            <a:endCxn id="116" idx="3"/>
          </p:cNvCxnSpPr>
          <p:nvPr/>
        </p:nvCxnSpPr>
        <p:spPr>
          <a:xfrm>
            <a:off x="10109045" y="3269973"/>
            <a:ext cx="41700" cy="1692300"/>
          </a:xfrm>
          <a:prstGeom prst="bentConnector3">
            <a:avLst>
              <a:gd fmla="val 1231405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33" name="Google Shape;133;p4"/>
          <p:cNvSpPr/>
          <p:nvPr/>
        </p:nvSpPr>
        <p:spPr>
          <a:xfrm>
            <a:off x="7416033" y="4720568"/>
            <a:ext cx="540689" cy="557206"/>
          </a:xfrm>
          <a:prstGeom prst="flowChartOffpageConnector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/>
          </a:p>
        </p:txBody>
      </p:sp>
      <p:cxnSp>
        <p:nvCxnSpPr>
          <p:cNvPr id="134" name="Google Shape;134;p4"/>
          <p:cNvCxnSpPr>
            <a:stCxn id="117" idx="0"/>
            <a:endCxn id="109" idx="0"/>
          </p:cNvCxnSpPr>
          <p:nvPr/>
        </p:nvCxnSpPr>
        <p:spPr>
          <a:xfrm rot="-5400000">
            <a:off x="3039755" y="258552"/>
            <a:ext cx="85800" cy="2166900"/>
          </a:xfrm>
          <a:prstGeom prst="bentConnector3">
            <a:avLst>
              <a:gd fmla="val 366349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35" name="Google Shape;135;p4"/>
          <p:cNvSpPr txBox="1"/>
          <p:nvPr/>
        </p:nvSpPr>
        <p:spPr>
          <a:xfrm>
            <a:off x="1661020" y="251670"/>
            <a:ext cx="93537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OUTPATIENT </a:t>
            </a:r>
            <a:endParaRPr/>
          </a:p>
        </p:txBody>
      </p:sp>
      <p:cxnSp>
        <p:nvCxnSpPr>
          <p:cNvPr id="136" name="Google Shape;136;p4"/>
          <p:cNvCxnSpPr/>
          <p:nvPr/>
        </p:nvCxnSpPr>
        <p:spPr>
          <a:xfrm rot="10800000">
            <a:off x="7953423" y="4962378"/>
            <a:ext cx="368467" cy="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"/>
          <p:cNvSpPr/>
          <p:nvPr/>
        </p:nvSpPr>
        <p:spPr>
          <a:xfrm>
            <a:off x="4744146" y="2058342"/>
            <a:ext cx="1823086" cy="45773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Received Cash Slip and Official Receipt / Charge Slip and LOA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5"/>
          <p:cNvSpPr/>
          <p:nvPr/>
        </p:nvSpPr>
        <p:spPr>
          <a:xfrm>
            <a:off x="4740077" y="2882901"/>
            <a:ext cx="1823086" cy="45773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 payment validity in the system. Print request form.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5"/>
          <p:cNvSpPr/>
          <p:nvPr/>
        </p:nvSpPr>
        <p:spPr>
          <a:xfrm>
            <a:off x="5376014" y="1233783"/>
            <a:ext cx="540689" cy="557206"/>
          </a:xfrm>
          <a:prstGeom prst="flowChartOffpageConnector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/>
          </a:p>
        </p:txBody>
      </p:sp>
      <p:sp>
        <p:nvSpPr>
          <p:cNvPr id="144" name="Google Shape;144;p5"/>
          <p:cNvSpPr/>
          <p:nvPr/>
        </p:nvSpPr>
        <p:spPr>
          <a:xfrm>
            <a:off x="4750929" y="4419453"/>
            <a:ext cx="1823086" cy="528079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 patient when the result be available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5" name="Google Shape;145;p5"/>
          <p:cNvCxnSpPr>
            <a:stCxn id="141" idx="2"/>
            <a:endCxn id="142" idx="0"/>
          </p:cNvCxnSpPr>
          <p:nvPr/>
        </p:nvCxnSpPr>
        <p:spPr>
          <a:xfrm flipH="1">
            <a:off x="5651489" y="2516078"/>
            <a:ext cx="4200" cy="366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46" name="Google Shape;146;p5"/>
          <p:cNvCxnSpPr>
            <a:stCxn id="142" idx="2"/>
          </p:cNvCxnSpPr>
          <p:nvPr/>
        </p:nvCxnSpPr>
        <p:spPr>
          <a:xfrm>
            <a:off x="5651620" y="3340637"/>
            <a:ext cx="4200" cy="317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47" name="Google Shape;147;p5"/>
          <p:cNvSpPr txBox="1"/>
          <p:nvPr/>
        </p:nvSpPr>
        <p:spPr>
          <a:xfrm>
            <a:off x="969495" y="725150"/>
            <a:ext cx="93537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ANCILLARY DEPARTMENT</a:t>
            </a:r>
            <a:endParaRPr/>
          </a:p>
        </p:txBody>
      </p:sp>
      <p:sp>
        <p:nvSpPr>
          <p:cNvPr id="148" name="Google Shape;148;p5"/>
          <p:cNvSpPr/>
          <p:nvPr/>
        </p:nvSpPr>
        <p:spPr>
          <a:xfrm>
            <a:off x="4742111" y="3654986"/>
            <a:ext cx="1823086" cy="477833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 Procedure</a:t>
            </a: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9" name="Google Shape;149;p5"/>
          <p:cNvCxnSpPr/>
          <p:nvPr/>
        </p:nvCxnSpPr>
        <p:spPr>
          <a:xfrm>
            <a:off x="5646358" y="4128373"/>
            <a:ext cx="0" cy="278603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50" name="Google Shape;150;p5"/>
          <p:cNvSpPr/>
          <p:nvPr/>
        </p:nvSpPr>
        <p:spPr>
          <a:xfrm>
            <a:off x="4750929" y="5221343"/>
            <a:ext cx="1823086" cy="523286"/>
          </a:xfrm>
          <a:prstGeom prst="flowChartTerminator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Input Result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"/>
          <p:cNvCxnSpPr/>
          <p:nvPr/>
        </p:nvCxnSpPr>
        <p:spPr>
          <a:xfrm>
            <a:off x="5665100" y="4942739"/>
            <a:ext cx="0" cy="278603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52" name="Google Shape;152;p5"/>
          <p:cNvCxnSpPr/>
          <p:nvPr/>
        </p:nvCxnSpPr>
        <p:spPr>
          <a:xfrm>
            <a:off x="5665100" y="1790989"/>
            <a:ext cx="0" cy="278603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53" name="Google Shape;153;p5"/>
          <p:cNvCxnSpPr/>
          <p:nvPr/>
        </p:nvCxnSpPr>
        <p:spPr>
          <a:xfrm>
            <a:off x="5657418" y="5749421"/>
            <a:ext cx="0" cy="278603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54" name="Google Shape;154;p5"/>
          <p:cNvSpPr/>
          <p:nvPr/>
        </p:nvSpPr>
        <p:spPr>
          <a:xfrm>
            <a:off x="4743309" y="6048708"/>
            <a:ext cx="1823086" cy="523286"/>
          </a:xfrm>
          <a:prstGeom prst="flowChartTerminator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Release Result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6"/>
          <p:cNvSpPr txBox="1"/>
          <p:nvPr/>
        </p:nvSpPr>
        <p:spPr>
          <a:xfrm>
            <a:off x="3070371" y="2776756"/>
            <a:ext cx="5780014" cy="1138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Emergency</a:t>
            </a: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Room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6"/>
          <p:cNvSpPr txBox="1"/>
          <p:nvPr/>
        </p:nvSpPr>
        <p:spPr>
          <a:xfrm>
            <a:off x="1388378" y="3429000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Registration to Discharge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5" name="Google Shape;165;p7"/>
          <p:cNvCxnSpPr/>
          <p:nvPr/>
        </p:nvCxnSpPr>
        <p:spPr>
          <a:xfrm>
            <a:off x="2351405" y="11156315"/>
            <a:ext cx="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66" name="Google Shape;166;p7"/>
          <p:cNvSpPr/>
          <p:nvPr/>
        </p:nvSpPr>
        <p:spPr>
          <a:xfrm>
            <a:off x="2144590" y="1974494"/>
            <a:ext cx="1823086" cy="55720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Triage &amp;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Patient Evaluation and Assessment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7" name="Google Shape;167;p7"/>
          <p:cNvCxnSpPr/>
          <p:nvPr/>
        </p:nvCxnSpPr>
        <p:spPr>
          <a:xfrm>
            <a:off x="2351405" y="11737340"/>
            <a:ext cx="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68" name="Google Shape;168;p7"/>
          <p:cNvSpPr/>
          <p:nvPr/>
        </p:nvSpPr>
        <p:spPr>
          <a:xfrm>
            <a:off x="2144590" y="4586853"/>
            <a:ext cx="1823086" cy="5969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Request Ancillary</a:t>
            </a: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procedures</a:t>
            </a:r>
            <a:r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using System (if needed)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7"/>
          <p:cNvSpPr/>
          <p:nvPr/>
        </p:nvSpPr>
        <p:spPr>
          <a:xfrm>
            <a:off x="2144590" y="3634988"/>
            <a:ext cx="1823086" cy="5969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Carry-out Doctor’s Order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0" name="Google Shape;170;p7"/>
          <p:cNvCxnSpPr/>
          <p:nvPr/>
        </p:nvCxnSpPr>
        <p:spPr>
          <a:xfrm>
            <a:off x="2360930" y="12497435"/>
            <a:ext cx="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71" name="Google Shape;171;p7"/>
          <p:cNvSpPr/>
          <p:nvPr/>
        </p:nvSpPr>
        <p:spPr>
          <a:xfrm>
            <a:off x="1245870" y="245745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7"/>
          <p:cNvSpPr/>
          <p:nvPr/>
        </p:nvSpPr>
        <p:spPr>
          <a:xfrm>
            <a:off x="5647845" y="1123608"/>
            <a:ext cx="1773903" cy="728663"/>
          </a:xfrm>
          <a:prstGeom prst="flowChartDecision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 Disposition?</a:t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3" name="Google Shape;173;p7"/>
          <p:cNvCxnSpPr>
            <a:stCxn id="169" idx="2"/>
            <a:endCxn id="168" idx="0"/>
          </p:cNvCxnSpPr>
          <p:nvPr/>
        </p:nvCxnSpPr>
        <p:spPr>
          <a:xfrm>
            <a:off x="3056133" y="4231888"/>
            <a:ext cx="0" cy="354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74" name="Google Shape;174;p7"/>
          <p:cNvSpPr/>
          <p:nvPr/>
        </p:nvSpPr>
        <p:spPr>
          <a:xfrm>
            <a:off x="5667239" y="3063497"/>
            <a:ext cx="1823086" cy="5969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Finalize Hospital Bill, Print SOA and Request Patient to Pay at the Cashier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7"/>
          <p:cNvSpPr txBox="1"/>
          <p:nvPr/>
        </p:nvSpPr>
        <p:spPr>
          <a:xfrm>
            <a:off x="7283460" y="1062851"/>
            <a:ext cx="388619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7"/>
          <p:cNvSpPr txBox="1"/>
          <p:nvPr/>
        </p:nvSpPr>
        <p:spPr>
          <a:xfrm>
            <a:off x="6066320" y="1789431"/>
            <a:ext cx="388619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7"/>
          <p:cNvSpPr txBox="1"/>
          <p:nvPr/>
        </p:nvSpPr>
        <p:spPr>
          <a:xfrm>
            <a:off x="1458395" y="274320"/>
            <a:ext cx="9845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Emergency Room 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7"/>
          <p:cNvSpPr/>
          <p:nvPr/>
        </p:nvSpPr>
        <p:spPr>
          <a:xfrm>
            <a:off x="2144590" y="2804741"/>
            <a:ext cx="1823086" cy="557206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Doctor’s Consultation and complete assessment</a:t>
            </a:r>
            <a:endParaRPr/>
          </a:p>
        </p:txBody>
      </p:sp>
      <p:sp>
        <p:nvSpPr>
          <p:cNvPr id="179" name="Google Shape;179;p7"/>
          <p:cNvSpPr/>
          <p:nvPr/>
        </p:nvSpPr>
        <p:spPr>
          <a:xfrm>
            <a:off x="2142922" y="5538718"/>
            <a:ext cx="1823086" cy="5969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Give  Medicines and Supplies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(if necessary)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"/>
          <p:cNvSpPr/>
          <p:nvPr/>
        </p:nvSpPr>
        <p:spPr>
          <a:xfrm>
            <a:off x="5666205" y="3967993"/>
            <a:ext cx="1823086" cy="5969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Patient Present Official Receipt to Nurse</a:t>
            </a:r>
            <a:endParaRPr/>
          </a:p>
        </p:txBody>
      </p:sp>
      <p:sp>
        <p:nvSpPr>
          <p:cNvPr id="181" name="Google Shape;181;p7"/>
          <p:cNvSpPr/>
          <p:nvPr/>
        </p:nvSpPr>
        <p:spPr>
          <a:xfrm>
            <a:off x="5647846" y="2095552"/>
            <a:ext cx="1841446" cy="728663"/>
          </a:xfrm>
          <a:prstGeom prst="flowChartDecision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Discharged?</a:t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7"/>
          <p:cNvSpPr/>
          <p:nvPr/>
        </p:nvSpPr>
        <p:spPr>
          <a:xfrm>
            <a:off x="5666205" y="4804175"/>
            <a:ext cx="1823086" cy="5969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Issue Discharge Clearance</a:t>
            </a:r>
            <a:endParaRPr/>
          </a:p>
        </p:txBody>
      </p:sp>
      <p:sp>
        <p:nvSpPr>
          <p:cNvPr id="183" name="Google Shape;183;p7"/>
          <p:cNvSpPr txBox="1"/>
          <p:nvPr/>
        </p:nvSpPr>
        <p:spPr>
          <a:xfrm>
            <a:off x="6795467" y="2710675"/>
            <a:ext cx="388619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7"/>
          <p:cNvSpPr txBox="1"/>
          <p:nvPr/>
        </p:nvSpPr>
        <p:spPr>
          <a:xfrm>
            <a:off x="7421748" y="2072713"/>
            <a:ext cx="388619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7"/>
          <p:cNvSpPr/>
          <p:nvPr/>
        </p:nvSpPr>
        <p:spPr>
          <a:xfrm>
            <a:off x="8104628" y="2038628"/>
            <a:ext cx="1706720" cy="816724"/>
          </a:xfrm>
          <a:prstGeom prst="flowChartPredefinedProcess">
            <a:avLst/>
          </a:prstGeom>
          <a:noFill/>
          <a:ln cap="flat" cmpd="sng" w="12700">
            <a:solidFill>
              <a:srgbClr val="1C305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Admitting Process</a:t>
            </a:r>
            <a:b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(for Admission)</a:t>
            </a:r>
            <a:endParaRPr/>
          </a:p>
        </p:txBody>
      </p:sp>
      <p:sp>
        <p:nvSpPr>
          <p:cNvPr id="186" name="Google Shape;186;p7"/>
          <p:cNvSpPr/>
          <p:nvPr/>
        </p:nvSpPr>
        <p:spPr>
          <a:xfrm>
            <a:off x="5642285" y="5690512"/>
            <a:ext cx="1848040" cy="596901"/>
          </a:xfrm>
          <a:prstGeom prst="flowChartTerminator">
            <a:avLst/>
          </a:prstGeom>
          <a:noFill/>
          <a:ln cap="flat" cmpd="sng" w="12700">
            <a:solidFill>
              <a:srgbClr val="1C305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Give Discharged Clearance to the Guard</a:t>
            </a:r>
            <a:endParaRPr/>
          </a:p>
        </p:txBody>
      </p:sp>
      <p:cxnSp>
        <p:nvCxnSpPr>
          <p:cNvPr id="187" name="Google Shape;187;p7"/>
          <p:cNvCxnSpPr>
            <a:stCxn id="166" idx="2"/>
            <a:endCxn id="178" idx="0"/>
          </p:cNvCxnSpPr>
          <p:nvPr/>
        </p:nvCxnSpPr>
        <p:spPr>
          <a:xfrm>
            <a:off x="3056133" y="2531700"/>
            <a:ext cx="0" cy="273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88" name="Google Shape;188;p7"/>
          <p:cNvCxnSpPr>
            <a:stCxn id="178" idx="2"/>
            <a:endCxn id="169" idx="0"/>
          </p:cNvCxnSpPr>
          <p:nvPr/>
        </p:nvCxnSpPr>
        <p:spPr>
          <a:xfrm>
            <a:off x="3056133" y="3361947"/>
            <a:ext cx="0" cy="273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89" name="Google Shape;189;p7"/>
          <p:cNvCxnSpPr/>
          <p:nvPr/>
        </p:nvCxnSpPr>
        <p:spPr>
          <a:xfrm>
            <a:off x="6557719" y="1832281"/>
            <a:ext cx="17756" cy="29672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90" name="Google Shape;190;p7"/>
          <p:cNvCxnSpPr>
            <a:stCxn id="181" idx="2"/>
            <a:endCxn id="174" idx="0"/>
          </p:cNvCxnSpPr>
          <p:nvPr/>
        </p:nvCxnSpPr>
        <p:spPr>
          <a:xfrm>
            <a:off x="6568569" y="2824215"/>
            <a:ext cx="10200" cy="239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91" name="Google Shape;191;p7"/>
          <p:cNvCxnSpPr>
            <a:stCxn id="174" idx="2"/>
            <a:endCxn id="180" idx="0"/>
          </p:cNvCxnSpPr>
          <p:nvPr/>
        </p:nvCxnSpPr>
        <p:spPr>
          <a:xfrm flipH="1">
            <a:off x="6577882" y="3660397"/>
            <a:ext cx="900" cy="30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92" name="Google Shape;192;p7"/>
          <p:cNvSpPr/>
          <p:nvPr/>
        </p:nvSpPr>
        <p:spPr>
          <a:xfrm>
            <a:off x="2142922" y="1062106"/>
            <a:ext cx="1823086" cy="607186"/>
          </a:xfrm>
          <a:prstGeom prst="flowChartTerminator">
            <a:avLst/>
          </a:prstGeom>
          <a:noFill/>
          <a:ln cap="flat" cmpd="sng" w="12700">
            <a:solidFill>
              <a:srgbClr val="1C305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Patient arrives at ER</a:t>
            </a:r>
            <a:endParaRPr/>
          </a:p>
        </p:txBody>
      </p:sp>
      <p:cxnSp>
        <p:nvCxnSpPr>
          <p:cNvPr id="193" name="Google Shape;193;p7"/>
          <p:cNvCxnSpPr>
            <a:stCxn id="192" idx="2"/>
            <a:endCxn id="166" idx="0"/>
          </p:cNvCxnSpPr>
          <p:nvPr/>
        </p:nvCxnSpPr>
        <p:spPr>
          <a:xfrm>
            <a:off x="3054465" y="1669292"/>
            <a:ext cx="1800" cy="305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94" name="Google Shape;194;p7"/>
          <p:cNvCxnSpPr>
            <a:stCxn id="179" idx="3"/>
            <a:endCxn id="172" idx="1"/>
          </p:cNvCxnSpPr>
          <p:nvPr/>
        </p:nvCxnSpPr>
        <p:spPr>
          <a:xfrm flipH="1" rot="10800000">
            <a:off x="3966008" y="1488068"/>
            <a:ext cx="1681800" cy="4349100"/>
          </a:xfrm>
          <a:prstGeom prst="bentConnector3">
            <a:avLst>
              <a:gd fmla="val 50001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95" name="Google Shape;195;p7"/>
          <p:cNvCxnSpPr>
            <a:stCxn id="172" idx="3"/>
          </p:cNvCxnSpPr>
          <p:nvPr/>
        </p:nvCxnSpPr>
        <p:spPr>
          <a:xfrm rot="10800000">
            <a:off x="4462548" y="988140"/>
            <a:ext cx="2959200" cy="499800"/>
          </a:xfrm>
          <a:prstGeom prst="bentConnector3">
            <a:avLst>
              <a:gd fmla="val -7725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96" name="Google Shape;196;p7"/>
          <p:cNvCxnSpPr/>
          <p:nvPr/>
        </p:nvCxnSpPr>
        <p:spPr>
          <a:xfrm rot="5400000">
            <a:off x="2733428" y="2387656"/>
            <a:ext cx="2963400" cy="312300"/>
          </a:xfrm>
          <a:prstGeom prst="bentConnector3">
            <a:avLst>
              <a:gd fmla="val 100802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97" name="Google Shape;197;p7"/>
          <p:cNvCxnSpPr>
            <a:stCxn id="180" idx="2"/>
          </p:cNvCxnSpPr>
          <p:nvPr/>
        </p:nvCxnSpPr>
        <p:spPr>
          <a:xfrm>
            <a:off x="6577748" y="4564893"/>
            <a:ext cx="7500" cy="2247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98" name="Google Shape;198;p7"/>
          <p:cNvCxnSpPr/>
          <p:nvPr/>
        </p:nvCxnSpPr>
        <p:spPr>
          <a:xfrm flipH="1">
            <a:off x="6585185" y="5377822"/>
            <a:ext cx="1034" cy="30759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99" name="Google Shape;199;p7"/>
          <p:cNvCxnSpPr>
            <a:stCxn id="181" idx="3"/>
            <a:endCxn id="185" idx="1"/>
          </p:cNvCxnSpPr>
          <p:nvPr/>
        </p:nvCxnSpPr>
        <p:spPr>
          <a:xfrm flipH="1" rot="10800000">
            <a:off x="7489292" y="2446984"/>
            <a:ext cx="615300" cy="12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00" name="Google Shape;200;p7"/>
          <p:cNvCxnSpPr>
            <a:stCxn id="168" idx="2"/>
            <a:endCxn id="179" idx="0"/>
          </p:cNvCxnSpPr>
          <p:nvPr/>
        </p:nvCxnSpPr>
        <p:spPr>
          <a:xfrm flipH="1">
            <a:off x="3054333" y="5183753"/>
            <a:ext cx="1800" cy="354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8"/>
          <p:cNvSpPr txBox="1"/>
          <p:nvPr>
            <p:ph type="ctrTitle"/>
          </p:nvPr>
        </p:nvSpPr>
        <p:spPr>
          <a:xfrm>
            <a:off x="1330359" y="1272975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en-US" sz="4800"/>
              <a:t>In-Patient</a:t>
            </a:r>
            <a:endParaRPr b="1" sz="4800"/>
          </a:p>
        </p:txBody>
      </p:sp>
      <p:sp>
        <p:nvSpPr>
          <p:cNvPr id="206" name="Google Shape;206;p8"/>
          <p:cNvSpPr txBox="1"/>
          <p:nvPr>
            <p:ph idx="1" type="subTitle"/>
          </p:nvPr>
        </p:nvSpPr>
        <p:spPr>
          <a:xfrm>
            <a:off x="1524000" y="2867631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Admission </a:t>
            </a:r>
            <a:r>
              <a:rPr lang="en-US" sz="2800"/>
              <a:t>to</a:t>
            </a:r>
            <a:r>
              <a:rPr lang="en-US"/>
              <a:t> Discharge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9"/>
          <p:cNvSpPr/>
          <p:nvPr/>
        </p:nvSpPr>
        <p:spPr>
          <a:xfrm>
            <a:off x="1299157" y="784469"/>
            <a:ext cx="1668182" cy="528079"/>
          </a:xfrm>
          <a:prstGeom prst="flowChartTerminator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Patient arrives &amp;</a:t>
            </a:r>
            <a:endParaRPr b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 Doctors Order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9"/>
          <p:cNvSpPr/>
          <p:nvPr/>
        </p:nvSpPr>
        <p:spPr>
          <a:xfrm>
            <a:off x="1244331" y="3464594"/>
            <a:ext cx="1773903" cy="728663"/>
          </a:xfrm>
          <a:prstGeom prst="flowChartDecision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</a:pPr>
            <a:r>
              <a:t/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Third Party Payor Account?</a:t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9"/>
          <p:cNvSpPr/>
          <p:nvPr/>
        </p:nvSpPr>
        <p:spPr>
          <a:xfrm>
            <a:off x="2158537" y="4174261"/>
            <a:ext cx="359624" cy="233104"/>
          </a:xfrm>
          <a:prstGeom prst="flowChartProcess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9"/>
          <p:cNvSpPr/>
          <p:nvPr/>
        </p:nvSpPr>
        <p:spPr>
          <a:xfrm>
            <a:off x="2967340" y="2421541"/>
            <a:ext cx="361950" cy="204787"/>
          </a:xfrm>
          <a:prstGeom prst="flowChartProcess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5" name="Google Shape;215;p9"/>
          <p:cNvCxnSpPr>
            <a:endCxn id="216" idx="3"/>
          </p:cNvCxnSpPr>
          <p:nvPr/>
        </p:nvCxnSpPr>
        <p:spPr>
          <a:xfrm flipH="1">
            <a:off x="2539189" y="2811120"/>
            <a:ext cx="1301400" cy="483900"/>
          </a:xfrm>
          <a:prstGeom prst="bentConnector3">
            <a:avLst>
              <a:gd fmla="val -67388" name="adj1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217" name="Google Shape;217;p9"/>
          <p:cNvSpPr/>
          <p:nvPr/>
        </p:nvSpPr>
        <p:spPr>
          <a:xfrm>
            <a:off x="1241225" y="4528178"/>
            <a:ext cx="1773903" cy="508789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 LOA, Membership card of Patient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9"/>
          <p:cNvSpPr/>
          <p:nvPr/>
        </p:nvSpPr>
        <p:spPr>
          <a:xfrm>
            <a:off x="3768415" y="4478365"/>
            <a:ext cx="1723008" cy="558601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Request patient to fill-up Patient Data Sheet Form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9"/>
          <p:cNvSpPr/>
          <p:nvPr/>
        </p:nvSpPr>
        <p:spPr>
          <a:xfrm>
            <a:off x="2180302" y="3132117"/>
            <a:ext cx="358887" cy="325805"/>
          </a:xfrm>
          <a:prstGeom prst="flowChartProcess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9"/>
          <p:cNvSpPr/>
          <p:nvPr/>
        </p:nvSpPr>
        <p:spPr>
          <a:xfrm>
            <a:off x="1244331" y="1654523"/>
            <a:ext cx="1773903" cy="549819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Admitting interview patient.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Reason for admission, T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ype of accommodation,</a:t>
            </a: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TPP</a:t>
            </a: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etc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9"/>
          <p:cNvSpPr/>
          <p:nvPr/>
        </p:nvSpPr>
        <p:spPr>
          <a:xfrm>
            <a:off x="1244331" y="2475551"/>
            <a:ext cx="1773903" cy="658812"/>
          </a:xfrm>
          <a:prstGeom prst="flowChartDecision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Room available?</a:t>
            </a:r>
            <a:endParaRPr b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9"/>
          <p:cNvSpPr/>
          <p:nvPr/>
        </p:nvSpPr>
        <p:spPr>
          <a:xfrm>
            <a:off x="2986603" y="3457922"/>
            <a:ext cx="361950" cy="204787"/>
          </a:xfrm>
          <a:prstGeom prst="flowChartProcess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9"/>
          <p:cNvSpPr/>
          <p:nvPr/>
        </p:nvSpPr>
        <p:spPr>
          <a:xfrm>
            <a:off x="3737198" y="2495209"/>
            <a:ext cx="1723008" cy="5334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Offer Alternative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9"/>
          <p:cNvSpPr/>
          <p:nvPr/>
        </p:nvSpPr>
        <p:spPr>
          <a:xfrm>
            <a:off x="6726025" y="877781"/>
            <a:ext cx="1723008" cy="5334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Explain to Patient Hospital Rules &amp; Regulations, PhilHealth, etc.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9"/>
          <p:cNvSpPr/>
          <p:nvPr/>
        </p:nvSpPr>
        <p:spPr>
          <a:xfrm>
            <a:off x="604578" y="530186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9"/>
          <p:cNvSpPr/>
          <p:nvPr/>
        </p:nvSpPr>
        <p:spPr>
          <a:xfrm>
            <a:off x="0" y="91440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9"/>
          <p:cNvSpPr/>
          <p:nvPr/>
        </p:nvSpPr>
        <p:spPr>
          <a:xfrm>
            <a:off x="3768415" y="5346980"/>
            <a:ext cx="1723008" cy="50879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Encode, verify and ask Patient to review the information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9"/>
          <p:cNvSpPr/>
          <p:nvPr/>
        </p:nvSpPr>
        <p:spPr>
          <a:xfrm>
            <a:off x="9252696" y="3612832"/>
            <a:ext cx="1723008" cy="5334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Accompany patient to nurse station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together with the documents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9"/>
          <p:cNvSpPr/>
          <p:nvPr/>
        </p:nvSpPr>
        <p:spPr>
          <a:xfrm>
            <a:off x="6726025" y="1745331"/>
            <a:ext cx="1723008" cy="5334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Request Patient to</a:t>
            </a: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go to cashier for initial deposit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9" name="Google Shape;229;p9"/>
          <p:cNvCxnSpPr>
            <a:stCxn id="228" idx="2"/>
          </p:cNvCxnSpPr>
          <p:nvPr/>
        </p:nvCxnSpPr>
        <p:spPr>
          <a:xfrm>
            <a:off x="7587529" y="2278731"/>
            <a:ext cx="0" cy="333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0" name="Google Shape;230;p9"/>
          <p:cNvCxnSpPr>
            <a:stCxn id="219" idx="2"/>
            <a:endCxn id="220" idx="0"/>
          </p:cNvCxnSpPr>
          <p:nvPr/>
        </p:nvCxnSpPr>
        <p:spPr>
          <a:xfrm>
            <a:off x="2131283" y="2204342"/>
            <a:ext cx="0" cy="271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1" name="Google Shape;231;p9"/>
          <p:cNvCxnSpPr>
            <a:stCxn id="220" idx="2"/>
            <a:endCxn id="212" idx="0"/>
          </p:cNvCxnSpPr>
          <p:nvPr/>
        </p:nvCxnSpPr>
        <p:spPr>
          <a:xfrm>
            <a:off x="2131283" y="3134363"/>
            <a:ext cx="0" cy="330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2" name="Google Shape;232;p9"/>
          <p:cNvCxnSpPr>
            <a:stCxn id="212" idx="2"/>
            <a:endCxn id="217" idx="0"/>
          </p:cNvCxnSpPr>
          <p:nvPr/>
        </p:nvCxnSpPr>
        <p:spPr>
          <a:xfrm flipH="1">
            <a:off x="2128283" y="4193257"/>
            <a:ext cx="3000" cy="334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3" name="Google Shape;233;p9"/>
          <p:cNvCxnSpPr>
            <a:stCxn id="211" idx="2"/>
            <a:endCxn id="219" idx="0"/>
          </p:cNvCxnSpPr>
          <p:nvPr/>
        </p:nvCxnSpPr>
        <p:spPr>
          <a:xfrm flipH="1">
            <a:off x="2131148" y="1312548"/>
            <a:ext cx="2100" cy="342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4" name="Google Shape;234;p9"/>
          <p:cNvCxnSpPr>
            <a:stCxn id="220" idx="3"/>
          </p:cNvCxnSpPr>
          <p:nvPr/>
        </p:nvCxnSpPr>
        <p:spPr>
          <a:xfrm>
            <a:off x="3018234" y="2804957"/>
            <a:ext cx="719100" cy="7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5" name="Google Shape;235;p9"/>
          <p:cNvCxnSpPr>
            <a:stCxn id="223" idx="2"/>
            <a:endCxn id="228" idx="0"/>
          </p:cNvCxnSpPr>
          <p:nvPr/>
        </p:nvCxnSpPr>
        <p:spPr>
          <a:xfrm>
            <a:off x="7587529" y="1411181"/>
            <a:ext cx="0" cy="334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6" name="Google Shape;236;p9"/>
          <p:cNvCxnSpPr>
            <a:stCxn id="227" idx="2"/>
          </p:cNvCxnSpPr>
          <p:nvPr/>
        </p:nvCxnSpPr>
        <p:spPr>
          <a:xfrm flipH="1">
            <a:off x="10111500" y="4146232"/>
            <a:ext cx="2700" cy="388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37" name="Google Shape;237;p9"/>
          <p:cNvSpPr txBox="1"/>
          <p:nvPr/>
        </p:nvSpPr>
        <p:spPr>
          <a:xfrm>
            <a:off x="1167937" y="274320"/>
            <a:ext cx="9845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Admitting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9"/>
          <p:cNvSpPr/>
          <p:nvPr/>
        </p:nvSpPr>
        <p:spPr>
          <a:xfrm>
            <a:off x="6700578" y="2631900"/>
            <a:ext cx="1773903" cy="728663"/>
          </a:xfrm>
          <a:prstGeom prst="flowChartDecision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Possible Financial Problem?</a:t>
            </a:r>
            <a:endParaRPr/>
          </a:p>
        </p:txBody>
      </p:sp>
      <p:sp>
        <p:nvSpPr>
          <p:cNvPr id="239" name="Google Shape;239;p9"/>
          <p:cNvSpPr/>
          <p:nvPr/>
        </p:nvSpPr>
        <p:spPr>
          <a:xfrm>
            <a:off x="9250109" y="2732636"/>
            <a:ext cx="1723008" cy="5334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Request Patient to sign necessary documents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9"/>
          <p:cNvSpPr/>
          <p:nvPr/>
        </p:nvSpPr>
        <p:spPr>
          <a:xfrm>
            <a:off x="6736727" y="3644942"/>
            <a:ext cx="1723008" cy="533400"/>
          </a:xfrm>
          <a:prstGeom prst="flowChartProcess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 to Social Worker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9"/>
          <p:cNvSpPr/>
          <p:nvPr/>
        </p:nvSpPr>
        <p:spPr>
          <a:xfrm>
            <a:off x="6708692" y="4489929"/>
            <a:ext cx="1773903" cy="728663"/>
          </a:xfrm>
          <a:prstGeom prst="flowChartDecision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Eligible </a:t>
            </a: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Admission?</a:t>
            </a:r>
            <a:endParaRPr/>
          </a:p>
        </p:txBody>
      </p:sp>
      <p:cxnSp>
        <p:nvCxnSpPr>
          <p:cNvPr id="242" name="Google Shape;242;p9"/>
          <p:cNvCxnSpPr>
            <a:stCxn id="212" idx="3"/>
            <a:endCxn id="218" idx="0"/>
          </p:cNvCxnSpPr>
          <p:nvPr/>
        </p:nvCxnSpPr>
        <p:spPr>
          <a:xfrm>
            <a:off x="3018234" y="3828926"/>
            <a:ext cx="1611600" cy="649500"/>
          </a:xfrm>
          <a:prstGeom prst="bentConnector2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3" name="Google Shape;243;p9"/>
          <p:cNvCxnSpPr>
            <a:stCxn id="217" idx="3"/>
            <a:endCxn id="218" idx="1"/>
          </p:cNvCxnSpPr>
          <p:nvPr/>
        </p:nvCxnSpPr>
        <p:spPr>
          <a:xfrm flipH="1" rot="10800000">
            <a:off x="3015128" y="4757673"/>
            <a:ext cx="753300" cy="24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4" name="Google Shape;244;p9"/>
          <p:cNvCxnSpPr>
            <a:stCxn id="218" idx="2"/>
            <a:endCxn id="226" idx="0"/>
          </p:cNvCxnSpPr>
          <p:nvPr/>
        </p:nvCxnSpPr>
        <p:spPr>
          <a:xfrm>
            <a:off x="4629919" y="5036966"/>
            <a:ext cx="0" cy="309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5" name="Google Shape;245;p9"/>
          <p:cNvCxnSpPr>
            <a:stCxn id="226" idx="3"/>
            <a:endCxn id="223" idx="1"/>
          </p:cNvCxnSpPr>
          <p:nvPr/>
        </p:nvCxnSpPr>
        <p:spPr>
          <a:xfrm flipH="1" rot="10800000">
            <a:off x="5491423" y="1144575"/>
            <a:ext cx="1234500" cy="44568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6" name="Google Shape;246;p9"/>
          <p:cNvCxnSpPr>
            <a:stCxn id="238" idx="3"/>
            <a:endCxn id="239" idx="1"/>
          </p:cNvCxnSpPr>
          <p:nvPr/>
        </p:nvCxnSpPr>
        <p:spPr>
          <a:xfrm>
            <a:off x="8474481" y="2996232"/>
            <a:ext cx="775500" cy="3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7" name="Google Shape;247;p9"/>
          <p:cNvCxnSpPr>
            <a:stCxn id="238" idx="2"/>
            <a:endCxn id="240" idx="0"/>
          </p:cNvCxnSpPr>
          <p:nvPr/>
        </p:nvCxnSpPr>
        <p:spPr>
          <a:xfrm>
            <a:off x="7587530" y="3360563"/>
            <a:ext cx="10800" cy="284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8" name="Google Shape;248;p9"/>
          <p:cNvCxnSpPr>
            <a:stCxn id="240" idx="2"/>
            <a:endCxn id="241" idx="0"/>
          </p:cNvCxnSpPr>
          <p:nvPr/>
        </p:nvCxnSpPr>
        <p:spPr>
          <a:xfrm flipH="1">
            <a:off x="7595531" y="4178342"/>
            <a:ext cx="2700" cy="3117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9" name="Google Shape;249;p9"/>
          <p:cNvCxnSpPr>
            <a:stCxn id="239" idx="2"/>
            <a:endCxn id="227" idx="0"/>
          </p:cNvCxnSpPr>
          <p:nvPr/>
        </p:nvCxnSpPr>
        <p:spPr>
          <a:xfrm>
            <a:off x="10111613" y="3266036"/>
            <a:ext cx="2700" cy="346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50" name="Google Shape;250;p9"/>
          <p:cNvCxnSpPr>
            <a:stCxn id="241" idx="3"/>
          </p:cNvCxnSpPr>
          <p:nvPr/>
        </p:nvCxnSpPr>
        <p:spPr>
          <a:xfrm flipH="1" rot="10800000">
            <a:off x="8482595" y="3134361"/>
            <a:ext cx="379800" cy="1719900"/>
          </a:xfrm>
          <a:prstGeom prst="bentConnector2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51" name="Google Shape;251;p9"/>
          <p:cNvSpPr/>
          <p:nvPr/>
        </p:nvSpPr>
        <p:spPr>
          <a:xfrm>
            <a:off x="8095198" y="4407365"/>
            <a:ext cx="361950" cy="204787"/>
          </a:xfrm>
          <a:prstGeom prst="flowChartProcess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9"/>
          <p:cNvSpPr/>
          <p:nvPr/>
        </p:nvSpPr>
        <p:spPr>
          <a:xfrm>
            <a:off x="7775340" y="5086903"/>
            <a:ext cx="361950" cy="204787"/>
          </a:xfrm>
          <a:prstGeom prst="flowChartProcess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/>
          </a:p>
        </p:txBody>
      </p:sp>
      <p:sp>
        <p:nvSpPr>
          <p:cNvPr id="253" name="Google Shape;253;p9"/>
          <p:cNvSpPr/>
          <p:nvPr/>
        </p:nvSpPr>
        <p:spPr>
          <a:xfrm>
            <a:off x="8319370" y="2495209"/>
            <a:ext cx="361950" cy="352537"/>
          </a:xfrm>
          <a:prstGeom prst="flowChartProcess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</a:pPr>
            <a:r>
              <a:rPr b="0" i="0" lang="en-US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9"/>
          <p:cNvSpPr/>
          <p:nvPr/>
        </p:nvSpPr>
        <p:spPr>
          <a:xfrm>
            <a:off x="7733304" y="3311824"/>
            <a:ext cx="358890" cy="256663"/>
          </a:xfrm>
          <a:prstGeom prst="flowChartProcess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</a:pPr>
            <a:r>
              <a:rPr b="0" i="0" lang="en-US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5" name="Google Shape;255;p9"/>
          <p:cNvCxnSpPr>
            <a:stCxn id="241" idx="2"/>
          </p:cNvCxnSpPr>
          <p:nvPr/>
        </p:nvCxnSpPr>
        <p:spPr>
          <a:xfrm>
            <a:off x="7595644" y="5218592"/>
            <a:ext cx="7200" cy="281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56" name="Google Shape;256;p9"/>
          <p:cNvSpPr/>
          <p:nvPr/>
        </p:nvSpPr>
        <p:spPr>
          <a:xfrm>
            <a:off x="6766162" y="5482755"/>
            <a:ext cx="1668182" cy="528079"/>
          </a:xfrm>
          <a:prstGeom prst="flowChartTerminator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Transfer to  “government” hospital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9"/>
          <p:cNvSpPr/>
          <p:nvPr/>
        </p:nvSpPr>
        <p:spPr>
          <a:xfrm>
            <a:off x="9851768" y="4575657"/>
            <a:ext cx="571500" cy="557206"/>
          </a:xfrm>
          <a:prstGeom prst="flowChartConnector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2024-01-11T01:13:18Z</dcterms:created>
  <dc:creator>ADMIN_DIRECTOR</dc:creator>
</cp:coreProperties>
</file>